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9" r:id="rId6"/>
    <p:sldId id="270" r:id="rId7"/>
    <p:sldId id="271" r:id="rId8"/>
    <p:sldId id="267" r:id="rId9"/>
    <p:sldId id="268" r:id="rId10"/>
    <p:sldId id="273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026" userDrawn="1">
          <p15:clr>
            <a:srgbClr val="A4A3A4"/>
          </p15:clr>
        </p15:guide>
        <p15:guide id="2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294" y="60"/>
      </p:cViewPr>
      <p:guideLst>
        <p:guide pos="2026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90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77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961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21" descr="2 (1)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3" y="228041"/>
            <a:ext cx="690556" cy="69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845678" y="260698"/>
            <a:ext cx="11346322" cy="5306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260697"/>
            <a:ext cx="155121" cy="5306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666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45678" y="260698"/>
            <a:ext cx="11346322" cy="5306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260697"/>
            <a:ext cx="155121" cy="5306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7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5" y="209224"/>
            <a:ext cx="637388" cy="6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 userDrawn="1"/>
        </p:nvSpPr>
        <p:spPr>
          <a:xfrm>
            <a:off x="957527" y="250371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逻辑图</a:t>
            </a:r>
          </a:p>
        </p:txBody>
      </p:sp>
    </p:spTree>
    <p:extLst>
      <p:ext uri="{BB962C8B-B14F-4D97-AF65-F5344CB8AC3E}">
        <p14:creationId xmlns:p14="http://schemas.microsoft.com/office/powerpoint/2010/main" val="2117770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45678" y="260698"/>
            <a:ext cx="11346322" cy="530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260697"/>
            <a:ext cx="155121" cy="5306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146"/>
          <p:cNvSpPr>
            <a:spLocks noEditPoints="1" noChangeArrowheads="1"/>
          </p:cNvSpPr>
          <p:nvPr userDrawn="1"/>
        </p:nvSpPr>
        <p:spPr bwMode="auto">
          <a:xfrm>
            <a:off x="213398" y="273203"/>
            <a:ext cx="378757" cy="413715"/>
          </a:xfrm>
          <a:custGeom>
            <a:avLst/>
            <a:gdLst>
              <a:gd name="T0" fmla="*/ 2147483647 w 99"/>
              <a:gd name="T1" fmla="*/ 2147483647 h 97"/>
              <a:gd name="T2" fmla="*/ 2147483647 w 99"/>
              <a:gd name="T3" fmla="*/ 2147483647 h 97"/>
              <a:gd name="T4" fmla="*/ 2147483647 w 99"/>
              <a:gd name="T5" fmla="*/ 2147483647 h 97"/>
              <a:gd name="T6" fmla="*/ 2147483647 w 99"/>
              <a:gd name="T7" fmla="*/ 2147483647 h 97"/>
              <a:gd name="T8" fmla="*/ 2147483647 w 99"/>
              <a:gd name="T9" fmla="*/ 2147483647 h 97"/>
              <a:gd name="T10" fmla="*/ 2147483647 w 99"/>
              <a:gd name="T11" fmla="*/ 2147483647 h 97"/>
              <a:gd name="T12" fmla="*/ 2147483647 w 99"/>
              <a:gd name="T13" fmla="*/ 2147483647 h 97"/>
              <a:gd name="T14" fmla="*/ 2147483647 w 99"/>
              <a:gd name="T15" fmla="*/ 2147483647 h 97"/>
              <a:gd name="T16" fmla="*/ 2147483647 w 99"/>
              <a:gd name="T17" fmla="*/ 2147483647 h 97"/>
              <a:gd name="T18" fmla="*/ 2147483647 w 99"/>
              <a:gd name="T19" fmla="*/ 0 h 97"/>
              <a:gd name="T20" fmla="*/ 2147483647 w 99"/>
              <a:gd name="T21" fmla="*/ 0 h 97"/>
              <a:gd name="T22" fmla="*/ 2147483647 w 99"/>
              <a:gd name="T23" fmla="*/ 2147483647 h 97"/>
              <a:gd name="T24" fmla="*/ 2147483647 w 99"/>
              <a:gd name="T25" fmla="*/ 2147483647 h 97"/>
              <a:gd name="T26" fmla="*/ 2147483647 w 99"/>
              <a:gd name="T27" fmla="*/ 2147483647 h 97"/>
              <a:gd name="T28" fmla="*/ 2147483647 w 99"/>
              <a:gd name="T29" fmla="*/ 2147483647 h 97"/>
              <a:gd name="T30" fmla="*/ 2147483647 w 99"/>
              <a:gd name="T31" fmla="*/ 2147483647 h 97"/>
              <a:gd name="T32" fmla="*/ 2147483647 w 99"/>
              <a:gd name="T33" fmla="*/ 2147483647 h 97"/>
              <a:gd name="T34" fmla="*/ 0 w 99"/>
              <a:gd name="T35" fmla="*/ 2147483647 h 97"/>
              <a:gd name="T36" fmla="*/ 0 w 99"/>
              <a:gd name="T37" fmla="*/ 2147483647 h 97"/>
              <a:gd name="T38" fmla="*/ 2147483647 w 99"/>
              <a:gd name="T39" fmla="*/ 2147483647 h 97"/>
              <a:gd name="T40" fmla="*/ 2147483647 w 99"/>
              <a:gd name="T41" fmla="*/ 2147483647 h 97"/>
              <a:gd name="T42" fmla="*/ 2147483647 w 99"/>
              <a:gd name="T43" fmla="*/ 2147483647 h 97"/>
              <a:gd name="T44" fmla="*/ 2147483647 w 99"/>
              <a:gd name="T45" fmla="*/ 2147483647 h 97"/>
              <a:gd name="T46" fmla="*/ 2147483647 w 99"/>
              <a:gd name="T47" fmla="*/ 2147483647 h 97"/>
              <a:gd name="T48" fmla="*/ 2147483647 w 99"/>
              <a:gd name="T49" fmla="*/ 2147483647 h 97"/>
              <a:gd name="T50" fmla="*/ 2147483647 w 99"/>
              <a:gd name="T51" fmla="*/ 2147483647 h 97"/>
              <a:gd name="T52" fmla="*/ 2147483647 w 99"/>
              <a:gd name="T53" fmla="*/ 2147483647 h 97"/>
              <a:gd name="T54" fmla="*/ 2147483647 w 99"/>
              <a:gd name="T55" fmla="*/ 2147483647 h 97"/>
              <a:gd name="T56" fmla="*/ 2147483647 w 99"/>
              <a:gd name="T57" fmla="*/ 2147483647 h 97"/>
              <a:gd name="T58" fmla="*/ 2147483647 w 99"/>
              <a:gd name="T59" fmla="*/ 2147483647 h 97"/>
              <a:gd name="T60" fmla="*/ 2147483647 w 99"/>
              <a:gd name="T61" fmla="*/ 2147483647 h 97"/>
              <a:gd name="T62" fmla="*/ 2147483647 w 99"/>
              <a:gd name="T63" fmla="*/ 2147483647 h 97"/>
              <a:gd name="T64" fmla="*/ 2147483647 w 99"/>
              <a:gd name="T65" fmla="*/ 2147483647 h 97"/>
              <a:gd name="T66" fmla="*/ 2147483647 w 99"/>
              <a:gd name="T67" fmla="*/ 2147483647 h 97"/>
              <a:gd name="T68" fmla="*/ 2147483647 w 99"/>
              <a:gd name="T69" fmla="*/ 2147483647 h 97"/>
              <a:gd name="T70" fmla="*/ 2147483647 w 99"/>
              <a:gd name="T71" fmla="*/ 2147483647 h 97"/>
              <a:gd name="T72" fmla="*/ 2147483647 w 99"/>
              <a:gd name="T73" fmla="*/ 2147483647 h 97"/>
              <a:gd name="T74" fmla="*/ 2147483647 w 99"/>
              <a:gd name="T75" fmla="*/ 2147483647 h 9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99"/>
              <a:gd name="T115" fmla="*/ 0 h 97"/>
              <a:gd name="T116" fmla="*/ 99 w 99"/>
              <a:gd name="T117" fmla="*/ 97 h 9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99" h="97">
                <a:moveTo>
                  <a:pt x="85" y="59"/>
                </a:moveTo>
                <a:cubicBezTo>
                  <a:pt x="85" y="59"/>
                  <a:pt x="99" y="54"/>
                  <a:pt x="99" y="53"/>
                </a:cubicBezTo>
                <a:cubicBezTo>
                  <a:pt x="99" y="43"/>
                  <a:pt x="99" y="43"/>
                  <a:pt x="99" y="43"/>
                </a:cubicBezTo>
                <a:cubicBezTo>
                  <a:pt x="99" y="42"/>
                  <a:pt x="85" y="37"/>
                  <a:pt x="85" y="37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8" y="18"/>
                  <a:pt x="88" y="17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9"/>
                  <a:pt x="67" y="15"/>
                  <a:pt x="67" y="15"/>
                </a:cubicBezTo>
                <a:cubicBezTo>
                  <a:pt x="60" y="13"/>
                  <a:pt x="60" y="13"/>
                  <a:pt x="60" y="13"/>
                </a:cubicBezTo>
                <a:cubicBezTo>
                  <a:pt x="60" y="13"/>
                  <a:pt x="55" y="0"/>
                  <a:pt x="5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38" y="13"/>
                  <a:pt x="38" y="13"/>
                </a:cubicBezTo>
                <a:cubicBezTo>
                  <a:pt x="32" y="15"/>
                  <a:pt x="32" y="15"/>
                  <a:pt x="32" y="15"/>
                </a:cubicBezTo>
                <a:cubicBezTo>
                  <a:pt x="32" y="15"/>
                  <a:pt x="18" y="10"/>
                  <a:pt x="18" y="10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6" y="31"/>
                  <a:pt x="16" y="31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0" y="42"/>
                  <a:pt x="0" y="43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13" y="59"/>
                  <a:pt x="13" y="59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65"/>
                  <a:pt x="10" y="78"/>
                  <a:pt x="10" y="79"/>
                </a:cubicBezTo>
                <a:cubicBezTo>
                  <a:pt x="18" y="86"/>
                  <a:pt x="18" y="86"/>
                  <a:pt x="18" y="86"/>
                </a:cubicBezTo>
                <a:cubicBezTo>
                  <a:pt x="19" y="87"/>
                  <a:pt x="32" y="81"/>
                  <a:pt x="32" y="81"/>
                </a:cubicBezTo>
                <a:cubicBezTo>
                  <a:pt x="38" y="83"/>
                  <a:pt x="38" y="83"/>
                  <a:pt x="38" y="83"/>
                </a:cubicBezTo>
                <a:cubicBezTo>
                  <a:pt x="38" y="83"/>
                  <a:pt x="43" y="97"/>
                  <a:pt x="44" y="97"/>
                </a:cubicBezTo>
                <a:cubicBezTo>
                  <a:pt x="55" y="97"/>
                  <a:pt x="55" y="97"/>
                  <a:pt x="55" y="97"/>
                </a:cubicBezTo>
                <a:cubicBezTo>
                  <a:pt x="56" y="97"/>
                  <a:pt x="61" y="83"/>
                  <a:pt x="61" y="83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80" y="87"/>
                  <a:pt x="81" y="86"/>
                </a:cubicBezTo>
                <a:cubicBezTo>
                  <a:pt x="88" y="79"/>
                  <a:pt x="88" y="79"/>
                  <a:pt x="88" y="79"/>
                </a:cubicBezTo>
                <a:cubicBezTo>
                  <a:pt x="89" y="78"/>
                  <a:pt x="83" y="65"/>
                  <a:pt x="83" y="65"/>
                </a:cubicBezTo>
                <a:lnTo>
                  <a:pt x="85" y="59"/>
                </a:lnTo>
                <a:close/>
                <a:moveTo>
                  <a:pt x="49" y="64"/>
                </a:moveTo>
                <a:cubicBezTo>
                  <a:pt x="40" y="64"/>
                  <a:pt x="33" y="57"/>
                  <a:pt x="33" y="48"/>
                </a:cubicBezTo>
                <a:cubicBezTo>
                  <a:pt x="33" y="40"/>
                  <a:pt x="40" y="33"/>
                  <a:pt x="49" y="33"/>
                </a:cubicBezTo>
                <a:cubicBezTo>
                  <a:pt x="58" y="33"/>
                  <a:pt x="65" y="40"/>
                  <a:pt x="65" y="48"/>
                </a:cubicBezTo>
                <a:cubicBezTo>
                  <a:pt x="65" y="57"/>
                  <a:pt x="58" y="64"/>
                  <a:pt x="49" y="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147"/>
          <p:cNvSpPr>
            <a:spLocks noEditPoints="1" noChangeArrowheads="1"/>
          </p:cNvSpPr>
          <p:nvPr userDrawn="1"/>
        </p:nvSpPr>
        <p:spPr bwMode="auto">
          <a:xfrm>
            <a:off x="545912" y="615755"/>
            <a:ext cx="174813" cy="200536"/>
          </a:xfrm>
          <a:custGeom>
            <a:avLst/>
            <a:gdLst>
              <a:gd name="T0" fmla="*/ 2147483647 w 46"/>
              <a:gd name="T1" fmla="*/ 2147483647 h 47"/>
              <a:gd name="T2" fmla="*/ 2147483647 w 46"/>
              <a:gd name="T3" fmla="*/ 2147483647 h 47"/>
              <a:gd name="T4" fmla="*/ 2147483647 w 46"/>
              <a:gd name="T5" fmla="*/ 2147483647 h 47"/>
              <a:gd name="T6" fmla="*/ 2147483647 w 46"/>
              <a:gd name="T7" fmla="*/ 2147483647 h 47"/>
              <a:gd name="T8" fmla="*/ 2147483647 w 46"/>
              <a:gd name="T9" fmla="*/ 2147483647 h 47"/>
              <a:gd name="T10" fmla="*/ 2147483647 w 46"/>
              <a:gd name="T11" fmla="*/ 2147483647 h 47"/>
              <a:gd name="T12" fmla="*/ 2147483647 w 46"/>
              <a:gd name="T13" fmla="*/ 2147483647 h 47"/>
              <a:gd name="T14" fmla="*/ 2147483647 w 46"/>
              <a:gd name="T15" fmla="*/ 0 h 47"/>
              <a:gd name="T16" fmla="*/ 2147483647 w 46"/>
              <a:gd name="T17" fmla="*/ 2147483647 h 47"/>
              <a:gd name="T18" fmla="*/ 2147483647 w 46"/>
              <a:gd name="T19" fmla="*/ 2147483647 h 47"/>
              <a:gd name="T20" fmla="*/ 2147483647 w 46"/>
              <a:gd name="T21" fmla="*/ 2147483647 h 47"/>
              <a:gd name="T22" fmla="*/ 2147483647 w 46"/>
              <a:gd name="T23" fmla="*/ 2147483647 h 47"/>
              <a:gd name="T24" fmla="*/ 2147483647 w 46"/>
              <a:gd name="T25" fmla="*/ 2147483647 h 47"/>
              <a:gd name="T26" fmla="*/ 2147483647 w 46"/>
              <a:gd name="T27" fmla="*/ 2147483647 h 47"/>
              <a:gd name="T28" fmla="*/ 2147483647 w 46"/>
              <a:gd name="T29" fmla="*/ 2147483647 h 47"/>
              <a:gd name="T30" fmla="*/ 0 w 46"/>
              <a:gd name="T31" fmla="*/ 2147483647 h 47"/>
              <a:gd name="T32" fmla="*/ 2147483647 w 46"/>
              <a:gd name="T33" fmla="*/ 2147483647 h 47"/>
              <a:gd name="T34" fmla="*/ 2147483647 w 46"/>
              <a:gd name="T35" fmla="*/ 2147483647 h 47"/>
              <a:gd name="T36" fmla="*/ 2147483647 w 46"/>
              <a:gd name="T37" fmla="*/ 2147483647 h 47"/>
              <a:gd name="T38" fmla="*/ 2147483647 w 46"/>
              <a:gd name="T39" fmla="*/ 2147483647 h 47"/>
              <a:gd name="T40" fmla="*/ 2147483647 w 46"/>
              <a:gd name="T41" fmla="*/ 2147483647 h 47"/>
              <a:gd name="T42" fmla="*/ 2147483647 w 46"/>
              <a:gd name="T43" fmla="*/ 2147483647 h 47"/>
              <a:gd name="T44" fmla="*/ 2147483647 w 46"/>
              <a:gd name="T45" fmla="*/ 2147483647 h 47"/>
              <a:gd name="T46" fmla="*/ 2147483647 w 46"/>
              <a:gd name="T47" fmla="*/ 2147483647 h 47"/>
              <a:gd name="T48" fmla="*/ 2147483647 w 46"/>
              <a:gd name="T49" fmla="*/ 2147483647 h 47"/>
              <a:gd name="T50" fmla="*/ 2147483647 w 46"/>
              <a:gd name="T51" fmla="*/ 2147483647 h 47"/>
              <a:gd name="T52" fmla="*/ 2147483647 w 46"/>
              <a:gd name="T53" fmla="*/ 2147483647 h 47"/>
              <a:gd name="T54" fmla="*/ 2147483647 w 46"/>
              <a:gd name="T55" fmla="*/ 2147483647 h 47"/>
              <a:gd name="T56" fmla="*/ 2147483647 w 46"/>
              <a:gd name="T57" fmla="*/ 2147483647 h 47"/>
              <a:gd name="T58" fmla="*/ 2147483647 w 46"/>
              <a:gd name="T59" fmla="*/ 2147483647 h 47"/>
              <a:gd name="T60" fmla="*/ 2147483647 w 46"/>
              <a:gd name="T61" fmla="*/ 2147483647 h 47"/>
              <a:gd name="T62" fmla="*/ 2147483647 w 46"/>
              <a:gd name="T63" fmla="*/ 2147483647 h 47"/>
              <a:gd name="T64" fmla="*/ 2147483647 w 46"/>
              <a:gd name="T65" fmla="*/ 2147483647 h 47"/>
              <a:gd name="T66" fmla="*/ 2147483647 w 46"/>
              <a:gd name="T67" fmla="*/ 2147483647 h 47"/>
              <a:gd name="T68" fmla="*/ 2147483647 w 46"/>
              <a:gd name="T69" fmla="*/ 2147483647 h 47"/>
              <a:gd name="T70" fmla="*/ 2147483647 w 46"/>
              <a:gd name="T71" fmla="*/ 2147483647 h 47"/>
              <a:gd name="T72" fmla="*/ 2147483647 w 46"/>
              <a:gd name="T73" fmla="*/ 2147483647 h 47"/>
              <a:gd name="T74" fmla="*/ 2147483647 w 46"/>
              <a:gd name="T75" fmla="*/ 2147483647 h 4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46"/>
              <a:gd name="T115" fmla="*/ 0 h 47"/>
              <a:gd name="T116" fmla="*/ 46 w 46"/>
              <a:gd name="T117" fmla="*/ 47 h 47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46" h="47">
                <a:moveTo>
                  <a:pt x="40" y="23"/>
                </a:moveTo>
                <a:cubicBezTo>
                  <a:pt x="40" y="19"/>
                  <a:pt x="40" y="19"/>
                  <a:pt x="40" y="19"/>
                </a:cubicBezTo>
                <a:cubicBezTo>
                  <a:pt x="44" y="14"/>
                  <a:pt x="44" y="14"/>
                  <a:pt x="44" y="14"/>
                </a:cubicBezTo>
                <a:cubicBezTo>
                  <a:pt x="41" y="9"/>
                  <a:pt x="41" y="9"/>
                  <a:pt x="41" y="9"/>
                </a:cubicBezTo>
                <a:cubicBezTo>
                  <a:pt x="35" y="10"/>
                  <a:pt x="35" y="10"/>
                  <a:pt x="35" y="10"/>
                </a:cubicBezTo>
                <a:cubicBezTo>
                  <a:pt x="32" y="8"/>
                  <a:pt x="32" y="8"/>
                  <a:pt x="32" y="8"/>
                </a:cubicBezTo>
                <a:cubicBezTo>
                  <a:pt x="31" y="1"/>
                  <a:pt x="31" y="1"/>
                  <a:pt x="31" y="1"/>
                </a:cubicBezTo>
                <a:cubicBezTo>
                  <a:pt x="26" y="0"/>
                  <a:pt x="26" y="0"/>
                  <a:pt x="26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3" y="2"/>
                  <a:pt x="13" y="2"/>
                  <a:pt x="13" y="2"/>
                </a:cubicBezTo>
                <a:cubicBezTo>
                  <a:pt x="9" y="5"/>
                  <a:pt x="9" y="5"/>
                  <a:pt x="9" y="5"/>
                </a:cubicBezTo>
                <a:cubicBezTo>
                  <a:pt x="10" y="12"/>
                  <a:pt x="10" y="12"/>
                  <a:pt x="10" y="12"/>
                </a:cubicBezTo>
                <a:cubicBezTo>
                  <a:pt x="8" y="15"/>
                  <a:pt x="8" y="15"/>
                  <a:pt x="8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21"/>
                  <a:pt x="0" y="21"/>
                  <a:pt x="0" y="21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8"/>
                  <a:pt x="6" y="28"/>
                  <a:pt x="6" y="28"/>
                </a:cubicBezTo>
                <a:cubicBezTo>
                  <a:pt x="2" y="34"/>
                  <a:pt x="2" y="34"/>
                  <a:pt x="2" y="34"/>
                </a:cubicBezTo>
                <a:cubicBezTo>
                  <a:pt x="4" y="38"/>
                  <a:pt x="4" y="38"/>
                  <a:pt x="4" y="38"/>
                </a:cubicBezTo>
                <a:cubicBezTo>
                  <a:pt x="11" y="37"/>
                  <a:pt x="11" y="37"/>
                  <a:pt x="11" y="37"/>
                </a:cubicBezTo>
                <a:cubicBezTo>
                  <a:pt x="14" y="39"/>
                  <a:pt x="14" y="39"/>
                  <a:pt x="14" y="39"/>
                </a:cubicBezTo>
                <a:cubicBezTo>
                  <a:pt x="15" y="46"/>
                  <a:pt x="15" y="46"/>
                  <a:pt x="15" y="46"/>
                </a:cubicBezTo>
                <a:cubicBezTo>
                  <a:pt x="20" y="47"/>
                  <a:pt x="20" y="47"/>
                  <a:pt x="20" y="47"/>
                </a:cubicBezTo>
                <a:cubicBezTo>
                  <a:pt x="24" y="42"/>
                  <a:pt x="24" y="42"/>
                  <a:pt x="24" y="42"/>
                </a:cubicBezTo>
                <a:cubicBezTo>
                  <a:pt x="27" y="41"/>
                  <a:pt x="27" y="41"/>
                  <a:pt x="27" y="41"/>
                </a:cubicBezTo>
                <a:cubicBezTo>
                  <a:pt x="33" y="45"/>
                  <a:pt x="33" y="45"/>
                  <a:pt x="33" y="45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36"/>
                  <a:pt x="36" y="36"/>
                  <a:pt x="36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45" y="32"/>
                  <a:pt x="45" y="32"/>
                  <a:pt x="45" y="32"/>
                </a:cubicBezTo>
                <a:cubicBezTo>
                  <a:pt x="46" y="27"/>
                  <a:pt x="46" y="27"/>
                  <a:pt x="46" y="27"/>
                </a:cubicBezTo>
                <a:lnTo>
                  <a:pt x="40" y="23"/>
                </a:lnTo>
                <a:close/>
                <a:moveTo>
                  <a:pt x="30" y="26"/>
                </a:moveTo>
                <a:cubicBezTo>
                  <a:pt x="29" y="30"/>
                  <a:pt x="25" y="32"/>
                  <a:pt x="21" y="31"/>
                </a:cubicBezTo>
                <a:cubicBezTo>
                  <a:pt x="17" y="30"/>
                  <a:pt x="15" y="26"/>
                  <a:pt x="16" y="22"/>
                </a:cubicBezTo>
                <a:cubicBezTo>
                  <a:pt x="17" y="18"/>
                  <a:pt x="21" y="15"/>
                  <a:pt x="25" y="16"/>
                </a:cubicBezTo>
                <a:cubicBezTo>
                  <a:pt x="29" y="17"/>
                  <a:pt x="31" y="21"/>
                  <a:pt x="30" y="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动画设置</a:t>
            </a:r>
          </a:p>
        </p:txBody>
      </p:sp>
    </p:spTree>
    <p:extLst>
      <p:ext uri="{BB962C8B-B14F-4D97-AF65-F5344CB8AC3E}">
        <p14:creationId xmlns:p14="http://schemas.microsoft.com/office/powerpoint/2010/main" val="310964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45678" y="260698"/>
            <a:ext cx="11346322" cy="5306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0" y="260697"/>
            <a:ext cx="155121" cy="5306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957527" y="250371"/>
            <a:ext cx="4344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PPT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基本功能小干货</a:t>
            </a:r>
          </a:p>
        </p:txBody>
      </p:sp>
      <p:pic>
        <p:nvPicPr>
          <p:cNvPr id="13" name="图片 18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4" y="323043"/>
            <a:ext cx="552450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0359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85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97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09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51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DEABB-51CC-4202-8BF0-16EF4A032EB7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A7BFD-0CCF-48E0-9299-1D54AFD8F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69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25" y="-766544"/>
            <a:ext cx="12363078" cy="82420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21" y="3455319"/>
            <a:ext cx="1143000" cy="1143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286" y="3267854"/>
            <a:ext cx="1143000" cy="1143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233" y="3420254"/>
            <a:ext cx="1143000" cy="1143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321" y="3607719"/>
            <a:ext cx="1143000" cy="1143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21" y="3036219"/>
            <a:ext cx="1143000" cy="1143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59" y="3265226"/>
            <a:ext cx="1143000" cy="1143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33" y="3420254"/>
            <a:ext cx="1143000" cy="1143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16" y="3691578"/>
            <a:ext cx="1143000" cy="1143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80" y="2805466"/>
            <a:ext cx="1143000" cy="1143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92" y="3266548"/>
            <a:ext cx="1143000" cy="1143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28" y="3268308"/>
            <a:ext cx="1143000" cy="1143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821" y="3137866"/>
            <a:ext cx="1143000" cy="1143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68" y="3420254"/>
            <a:ext cx="1143000" cy="1143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21" y="3657960"/>
            <a:ext cx="1143000" cy="1143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1" y="3516715"/>
            <a:ext cx="1143000" cy="1143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051" y="3361210"/>
            <a:ext cx="1143000" cy="114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788" y="6284029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小组成员：黄建武、陈平永、蔡桐钊、骆铭涛、陈海涛、何晋豪、洪创煌、童云钊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981121" y="3030424"/>
            <a:ext cx="3651012" cy="1644921"/>
            <a:chOff x="948480" y="3825119"/>
            <a:chExt cx="3651012" cy="1644921"/>
          </a:xfrm>
        </p:grpSpPr>
        <p:sp>
          <p:nvSpPr>
            <p:cNvPr id="5" name="文本框 4"/>
            <p:cNvSpPr txBox="1"/>
            <p:nvPr/>
          </p:nvSpPr>
          <p:spPr>
            <a:xfrm>
              <a:off x="952340" y="4546710"/>
              <a:ext cx="364715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54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聊天室</a:t>
              </a:r>
              <a:r>
                <a:rPr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48480" y="382511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计算机网络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9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21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251648" y="5683267"/>
            <a:ext cx="164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群发文件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957527" y="2041667"/>
            <a:ext cx="4119700" cy="3125844"/>
            <a:chOff x="5430525" y="1755264"/>
            <a:chExt cx="4119700" cy="3125844"/>
          </a:xfrm>
        </p:grpSpPr>
        <p:grpSp>
          <p:nvGrpSpPr>
            <p:cNvPr id="38" name="组合 37"/>
            <p:cNvGrpSpPr/>
            <p:nvPr/>
          </p:nvGrpSpPr>
          <p:grpSpPr>
            <a:xfrm>
              <a:off x="5430525" y="1755264"/>
              <a:ext cx="4119700" cy="3125844"/>
              <a:chOff x="656805" y="1748638"/>
              <a:chExt cx="4119700" cy="3125844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297960" y="2902330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b="1" dirty="0"/>
                  <a:t>FS</a:t>
                </a:r>
                <a:endParaRPr lang="zh-CN" altLang="en-US" sz="1200" b="1" dirty="0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656805" y="2902330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/>
                  <a:t>C</a:t>
                </a:r>
                <a:endParaRPr lang="zh-CN" altLang="en-US" b="1" dirty="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173386" y="4037092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/>
                  <a:t>C</a:t>
                </a:r>
                <a:endParaRPr lang="zh-CN" altLang="en-US" b="1" dirty="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173386" y="1748638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/>
                  <a:t>C</a:t>
                </a:r>
                <a:endParaRPr lang="zh-CN" altLang="en-US" b="1" dirty="0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939115" y="2897063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/>
                  <a:t>C</a:t>
                </a:r>
                <a:endParaRPr lang="zh-CN" altLang="en-US" b="1" dirty="0"/>
              </a:p>
            </p:txBody>
          </p:sp>
        </p:grpSp>
        <p:cxnSp>
          <p:nvCxnSpPr>
            <p:cNvPr id="61" name="直接箭头连接符 60"/>
            <p:cNvCxnSpPr>
              <a:stCxn id="40" idx="6"/>
              <a:endCxn id="39" idx="2"/>
            </p:cNvCxnSpPr>
            <p:nvPr/>
          </p:nvCxnSpPr>
          <p:spPr>
            <a:xfrm>
              <a:off x="6267915" y="3327651"/>
              <a:ext cx="803765" cy="0"/>
            </a:xfrm>
            <a:prstGeom prst="straightConnector1">
              <a:avLst/>
            </a:prstGeom>
            <a:ln w="57150">
              <a:solidFill>
                <a:srgbClr val="3B38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9" idx="7"/>
              <a:endCxn id="42" idx="4"/>
            </p:cNvCxnSpPr>
            <p:nvPr/>
          </p:nvCxnSpPr>
          <p:spPr>
            <a:xfrm flipV="1">
              <a:off x="7786437" y="2592654"/>
              <a:ext cx="579364" cy="438935"/>
            </a:xfrm>
            <a:prstGeom prst="straightConnector1">
              <a:avLst/>
            </a:prstGeom>
            <a:ln w="57150">
              <a:solidFill>
                <a:srgbClr val="3B38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39" idx="6"/>
              <a:endCxn id="43" idx="2"/>
            </p:cNvCxnSpPr>
            <p:nvPr/>
          </p:nvCxnSpPr>
          <p:spPr>
            <a:xfrm flipV="1">
              <a:off x="7909070" y="3322384"/>
              <a:ext cx="803765" cy="5267"/>
            </a:xfrm>
            <a:prstGeom prst="straightConnector1">
              <a:avLst/>
            </a:prstGeom>
            <a:ln w="57150">
              <a:solidFill>
                <a:srgbClr val="3B38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39" idx="5"/>
              <a:endCxn id="41" idx="0"/>
            </p:cNvCxnSpPr>
            <p:nvPr/>
          </p:nvCxnSpPr>
          <p:spPr>
            <a:xfrm>
              <a:off x="7786437" y="3623713"/>
              <a:ext cx="579364" cy="420005"/>
            </a:xfrm>
            <a:prstGeom prst="straightConnector1">
              <a:avLst/>
            </a:prstGeom>
            <a:ln w="57150">
              <a:solidFill>
                <a:srgbClr val="3B38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7797683" y="5687465"/>
            <a:ext cx="164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私发文件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503562" y="2045865"/>
            <a:ext cx="4119700" cy="3125844"/>
            <a:chOff x="6503562" y="1754321"/>
            <a:chExt cx="4119700" cy="3125844"/>
          </a:xfrm>
        </p:grpSpPr>
        <p:grpSp>
          <p:nvGrpSpPr>
            <p:cNvPr id="45" name="组合 44"/>
            <p:cNvGrpSpPr/>
            <p:nvPr/>
          </p:nvGrpSpPr>
          <p:grpSpPr>
            <a:xfrm>
              <a:off x="6503562" y="1754321"/>
              <a:ext cx="4119700" cy="3125844"/>
              <a:chOff x="5430525" y="1755264"/>
              <a:chExt cx="4119700" cy="312584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5430525" y="1755264"/>
                <a:ext cx="4119700" cy="3125844"/>
                <a:chOff x="656805" y="1748638"/>
                <a:chExt cx="4119700" cy="3125844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2297960" y="2902330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S</a:t>
                  </a:r>
                  <a:endParaRPr lang="zh-CN" altLang="en-US" b="1" dirty="0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656805" y="2902330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C</a:t>
                  </a:r>
                  <a:endParaRPr lang="zh-CN" altLang="en-US" b="1" dirty="0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3173386" y="4037092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C</a:t>
                  </a:r>
                  <a:endParaRPr lang="zh-CN" altLang="en-US" b="1" dirty="0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3173386" y="1748638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C</a:t>
                  </a:r>
                  <a:endParaRPr lang="zh-CN" altLang="en-US" b="1" dirty="0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3939115" y="2897063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C</a:t>
                  </a:r>
                  <a:endParaRPr lang="zh-CN" altLang="en-US" b="1" dirty="0"/>
                </a:p>
              </p:txBody>
            </p:sp>
          </p:grpSp>
          <p:cxnSp>
            <p:nvCxnSpPr>
              <p:cNvPr id="47" name="直接箭头连接符 46"/>
              <p:cNvCxnSpPr>
                <a:stCxn id="52" idx="6"/>
                <a:endCxn id="51" idx="2"/>
              </p:cNvCxnSpPr>
              <p:nvPr/>
            </p:nvCxnSpPr>
            <p:spPr>
              <a:xfrm>
                <a:off x="6267915" y="3327651"/>
                <a:ext cx="803765" cy="0"/>
              </a:xfrm>
              <a:prstGeom prst="straightConnector1">
                <a:avLst/>
              </a:prstGeom>
              <a:ln w="57150">
                <a:solidFill>
                  <a:srgbClr val="3B38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51" idx="5"/>
                <a:endCxn id="53" idx="0"/>
              </p:cNvCxnSpPr>
              <p:nvPr/>
            </p:nvCxnSpPr>
            <p:spPr>
              <a:xfrm>
                <a:off x="7786437" y="3623713"/>
                <a:ext cx="579364" cy="420005"/>
              </a:xfrm>
              <a:prstGeom prst="straightConnector1">
                <a:avLst/>
              </a:prstGeom>
              <a:ln w="57150">
                <a:solidFill>
                  <a:srgbClr val="3B38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接连接符 55"/>
            <p:cNvCxnSpPr>
              <a:stCxn id="54" idx="4"/>
              <a:endCxn id="51" idx="7"/>
            </p:cNvCxnSpPr>
            <p:nvPr/>
          </p:nvCxnSpPr>
          <p:spPr>
            <a:xfrm flipH="1">
              <a:off x="8859474" y="2591711"/>
              <a:ext cx="579364" cy="438935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55" idx="2"/>
              <a:endCxn id="51" idx="6"/>
            </p:cNvCxnSpPr>
            <p:nvPr/>
          </p:nvCxnSpPr>
          <p:spPr>
            <a:xfrm flipH="1">
              <a:off x="8982107" y="3321441"/>
              <a:ext cx="803765" cy="5267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/>
        </p:nvSpPr>
        <p:spPr>
          <a:xfrm>
            <a:off x="907021" y="1219946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基本模型图</a:t>
            </a:r>
          </a:p>
        </p:txBody>
      </p:sp>
    </p:spTree>
    <p:extLst>
      <p:ext uri="{BB962C8B-B14F-4D97-AF65-F5344CB8AC3E}">
        <p14:creationId xmlns:p14="http://schemas.microsoft.com/office/powerpoint/2010/main" val="329397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728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设置与部署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7021" y="1205019"/>
            <a:ext cx="9142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进入到项目的主目录之后，按照以下步骤进行操作即可完成项目的启动和运行。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07021" y="1962067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）编译所有文件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27" y="2552220"/>
            <a:ext cx="6095238" cy="22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351" y="3889426"/>
            <a:ext cx="2942857" cy="3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8052765" y="3299272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）启动服务器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953901" y="5294789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）启动客户端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901" y="5991340"/>
            <a:ext cx="7095238" cy="32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9291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0736" y="1140432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实验结果请见视频</a:t>
            </a:r>
          </a:p>
        </p:txBody>
      </p:sp>
    </p:spTree>
    <p:extLst>
      <p:ext uri="{BB962C8B-B14F-4D97-AF65-F5344CB8AC3E}">
        <p14:creationId xmlns:p14="http://schemas.microsoft.com/office/powerpoint/2010/main" val="337418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3139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项目管理记录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57527" y="1513150"/>
            <a:ext cx="9807333" cy="3034310"/>
            <a:chOff x="1602788" y="2361289"/>
            <a:chExt cx="9807333" cy="3034310"/>
          </a:xfrm>
        </p:grpSpPr>
        <p:sp>
          <p:nvSpPr>
            <p:cNvPr id="4" name="文本框 3"/>
            <p:cNvSpPr txBox="1"/>
            <p:nvPr/>
          </p:nvSpPr>
          <p:spPr>
            <a:xfrm>
              <a:off x="1602790" y="2361289"/>
              <a:ext cx="42787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10.20-10.23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实验设计与框架选择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602788" y="2891294"/>
              <a:ext cx="73003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10.24-10.26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客户端基本功能开发、服务器端开发、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602788" y="3421299"/>
              <a:ext cx="9424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10.27-10.28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客户端文件传输开发、服务器端开发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602788" y="3947783"/>
              <a:ext cx="9595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10.29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客户端代码与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代码整合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02788" y="4471636"/>
              <a:ext cx="9807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10.30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客户端与服务器端联合调试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602788" y="4995489"/>
              <a:ext cx="4846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10.31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完成实验报告、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、视频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50" y="3313043"/>
            <a:ext cx="4087389" cy="306554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7646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803727" y="939768"/>
            <a:ext cx="1770791" cy="920412"/>
            <a:chOff x="2358887" y="1491483"/>
            <a:chExt cx="1770791" cy="920412"/>
          </a:xfrm>
        </p:grpSpPr>
        <p:sp>
          <p:nvSpPr>
            <p:cNvPr id="6" name="矩形 5"/>
            <p:cNvSpPr/>
            <p:nvPr/>
          </p:nvSpPr>
          <p:spPr>
            <a:xfrm>
              <a:off x="2358887" y="1710402"/>
              <a:ext cx="1753913" cy="701493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21901" y="1491483"/>
              <a:ext cx="1707777" cy="82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团队成员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962833" y="930244"/>
            <a:ext cx="1770791" cy="920412"/>
            <a:chOff x="2358887" y="1491483"/>
            <a:chExt cx="1770791" cy="920412"/>
          </a:xfrm>
        </p:grpSpPr>
        <p:sp>
          <p:nvSpPr>
            <p:cNvPr id="10" name="矩形 9"/>
            <p:cNvSpPr/>
            <p:nvPr/>
          </p:nvSpPr>
          <p:spPr>
            <a:xfrm>
              <a:off x="2358887" y="1710402"/>
              <a:ext cx="1753913" cy="701493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21901" y="1491483"/>
              <a:ext cx="1707777" cy="82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工作任务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68890" y="930244"/>
            <a:ext cx="1770791" cy="920412"/>
            <a:chOff x="2358887" y="1491483"/>
            <a:chExt cx="1770791" cy="920412"/>
          </a:xfrm>
        </p:grpSpPr>
        <p:sp>
          <p:nvSpPr>
            <p:cNvPr id="13" name="矩形 12"/>
            <p:cNvSpPr/>
            <p:nvPr/>
          </p:nvSpPr>
          <p:spPr>
            <a:xfrm>
              <a:off x="2358887" y="1710402"/>
              <a:ext cx="1753913" cy="701493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21901" y="1491483"/>
              <a:ext cx="1707777" cy="82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小组自评</a:t>
              </a:r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1477"/>
              </p:ext>
            </p:extLst>
          </p:nvPr>
        </p:nvGraphicFramePr>
        <p:xfrm>
          <a:off x="1669776" y="2019204"/>
          <a:ext cx="8706679" cy="4592136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920078">
                  <a:extLst>
                    <a:ext uri="{9D8B030D-6E8A-4147-A177-3AD203B41FA5}">
                      <a16:colId xmlns:a16="http://schemas.microsoft.com/office/drawing/2014/main" val="547959203"/>
                    </a:ext>
                  </a:extLst>
                </a:gridCol>
                <a:gridCol w="4933841">
                  <a:extLst>
                    <a:ext uri="{9D8B030D-6E8A-4147-A177-3AD203B41FA5}">
                      <a16:colId xmlns:a16="http://schemas.microsoft.com/office/drawing/2014/main" val="3943903827"/>
                    </a:ext>
                  </a:extLst>
                </a:gridCol>
                <a:gridCol w="1852760">
                  <a:extLst>
                    <a:ext uri="{9D8B030D-6E8A-4147-A177-3AD203B41FA5}">
                      <a16:colId xmlns:a16="http://schemas.microsoft.com/office/drawing/2014/main" val="3430168747"/>
                    </a:ext>
                  </a:extLst>
                </a:gridCol>
              </a:tblGrid>
              <a:tr h="5740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黄建武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客户端基本功能开发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val="3430328976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陈平永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客户端基本功能开发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val="3117717020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蔡桐钊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客户端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GUI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val="2504695668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骆铭涛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客户端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GUI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val="590319624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陈海涛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客户端文件传输开发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val="2413739308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何晋豪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客户端文件传输开发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val="3885114934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洪创煌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服务器端开发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val="3995729659"/>
                  </a:ext>
                </a:extLst>
              </a:tr>
              <a:tr h="57401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童云钊</a:t>
                      </a: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实验报告、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PPT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95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04672" marR="104672" marT="52336" marB="52336"/>
                </a:tc>
                <a:extLst>
                  <a:ext uri="{0D108BD9-81ED-4DB2-BD59-A6C34878D82A}">
                    <a16:rowId xmlns:a16="http://schemas.microsoft.com/office/drawing/2014/main" val="2801084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07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025" y="-766544"/>
            <a:ext cx="12363078" cy="8242052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946567" y="2340428"/>
            <a:ext cx="8925486" cy="3893460"/>
            <a:chOff x="939962" y="2144865"/>
            <a:chExt cx="8679002" cy="4448252"/>
          </a:xfrm>
        </p:grpSpPr>
        <p:sp>
          <p:nvSpPr>
            <p:cNvPr id="6" name="矩形 5"/>
            <p:cNvSpPr/>
            <p:nvPr/>
          </p:nvSpPr>
          <p:spPr>
            <a:xfrm>
              <a:off x="939963" y="2144865"/>
              <a:ext cx="4694830" cy="696036"/>
            </a:xfrm>
            <a:custGeom>
              <a:avLst/>
              <a:gdLst>
                <a:gd name="connsiteX0" fmla="*/ 0 w 4694830"/>
                <a:gd name="connsiteY0" fmla="*/ 0 h 696036"/>
                <a:gd name="connsiteX1" fmla="*/ 4694830 w 4694830"/>
                <a:gd name="connsiteY1" fmla="*/ 0 h 696036"/>
                <a:gd name="connsiteX2" fmla="*/ 4694830 w 4694830"/>
                <a:gd name="connsiteY2" fmla="*/ 696036 h 696036"/>
                <a:gd name="connsiteX3" fmla="*/ 0 w 4694830"/>
                <a:gd name="connsiteY3" fmla="*/ 696036 h 696036"/>
                <a:gd name="connsiteX4" fmla="*/ 0 w 4694830"/>
                <a:gd name="connsiteY4" fmla="*/ 0 h 696036"/>
                <a:gd name="connsiteX0" fmla="*/ 0 w 4694830"/>
                <a:gd name="connsiteY0" fmla="*/ 0 h 696036"/>
                <a:gd name="connsiteX1" fmla="*/ 3889612 w 4694830"/>
                <a:gd name="connsiteY1" fmla="*/ 0 h 696036"/>
                <a:gd name="connsiteX2" fmla="*/ 4694830 w 4694830"/>
                <a:gd name="connsiteY2" fmla="*/ 696036 h 696036"/>
                <a:gd name="connsiteX3" fmla="*/ 0 w 4694830"/>
                <a:gd name="connsiteY3" fmla="*/ 696036 h 696036"/>
                <a:gd name="connsiteX4" fmla="*/ 0 w 4694830"/>
                <a:gd name="connsiteY4" fmla="*/ 0 h 696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830" h="696036">
                  <a:moveTo>
                    <a:pt x="0" y="0"/>
                  </a:moveTo>
                  <a:lnTo>
                    <a:pt x="3889612" y="0"/>
                  </a:lnTo>
                  <a:lnTo>
                    <a:pt x="4694830" y="696036"/>
                  </a:lnTo>
                  <a:lnTo>
                    <a:pt x="0" y="696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alpha val="9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39963" y="3080982"/>
              <a:ext cx="5660030" cy="696036"/>
              <a:chOff x="939963" y="3080982"/>
              <a:chExt cx="5660030" cy="696036"/>
            </a:xfrm>
            <a:solidFill>
              <a:schemeClr val="bg2">
                <a:alpha val="99000"/>
              </a:schemeClr>
            </a:solidFill>
          </p:grpSpPr>
          <p:sp>
            <p:nvSpPr>
              <p:cNvPr id="23" name="矩形 5"/>
              <p:cNvSpPr/>
              <p:nvPr/>
            </p:nvSpPr>
            <p:spPr>
              <a:xfrm>
                <a:off x="1905163" y="3080982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5"/>
              <p:cNvSpPr/>
              <p:nvPr/>
            </p:nvSpPr>
            <p:spPr>
              <a:xfrm>
                <a:off x="939963" y="3080982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939963" y="4017099"/>
              <a:ext cx="6690546" cy="696036"/>
              <a:chOff x="939963" y="4017099"/>
              <a:chExt cx="6690546" cy="696036"/>
            </a:xfrm>
            <a:solidFill>
              <a:schemeClr val="bg2">
                <a:alpha val="99000"/>
              </a:schemeClr>
            </a:solidFill>
          </p:grpSpPr>
          <p:sp>
            <p:nvSpPr>
              <p:cNvPr id="24" name="矩形 5"/>
              <p:cNvSpPr/>
              <p:nvPr/>
            </p:nvSpPr>
            <p:spPr>
              <a:xfrm>
                <a:off x="2935679" y="4017099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5"/>
              <p:cNvSpPr/>
              <p:nvPr/>
            </p:nvSpPr>
            <p:spPr>
              <a:xfrm>
                <a:off x="939963" y="4017099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939963" y="4957090"/>
              <a:ext cx="7648487" cy="697864"/>
              <a:chOff x="939963" y="4957090"/>
              <a:chExt cx="7648487" cy="697864"/>
            </a:xfrm>
            <a:solidFill>
              <a:schemeClr val="bg2">
                <a:alpha val="99000"/>
              </a:schemeClr>
            </a:solidFill>
          </p:grpSpPr>
          <p:sp>
            <p:nvSpPr>
              <p:cNvPr id="25" name="矩形 5"/>
              <p:cNvSpPr/>
              <p:nvPr/>
            </p:nvSpPr>
            <p:spPr>
              <a:xfrm>
                <a:off x="3893620" y="4957090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5"/>
              <p:cNvSpPr/>
              <p:nvPr/>
            </p:nvSpPr>
            <p:spPr>
              <a:xfrm>
                <a:off x="939963" y="4958918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939962" y="5897081"/>
              <a:ext cx="8679002" cy="696036"/>
              <a:chOff x="939962" y="5897081"/>
              <a:chExt cx="8679002" cy="696036"/>
            </a:xfrm>
            <a:solidFill>
              <a:schemeClr val="bg2">
                <a:alpha val="99000"/>
              </a:schemeClr>
            </a:solidFill>
          </p:grpSpPr>
          <p:sp>
            <p:nvSpPr>
              <p:cNvPr id="26" name="矩形 5"/>
              <p:cNvSpPr/>
              <p:nvPr/>
            </p:nvSpPr>
            <p:spPr>
              <a:xfrm>
                <a:off x="4924134" y="5897081"/>
                <a:ext cx="4694830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5"/>
              <p:cNvSpPr/>
              <p:nvPr/>
            </p:nvSpPr>
            <p:spPr>
              <a:xfrm>
                <a:off x="939962" y="5897081"/>
                <a:ext cx="4851237" cy="696036"/>
              </a:xfrm>
              <a:custGeom>
                <a:avLst/>
                <a:gdLst>
                  <a:gd name="connsiteX0" fmla="*/ 0 w 4694830"/>
                  <a:gd name="connsiteY0" fmla="*/ 0 h 696036"/>
                  <a:gd name="connsiteX1" fmla="*/ 4694830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  <a:gd name="connsiteX0" fmla="*/ 0 w 4694830"/>
                  <a:gd name="connsiteY0" fmla="*/ 0 h 696036"/>
                  <a:gd name="connsiteX1" fmla="*/ 3889612 w 4694830"/>
                  <a:gd name="connsiteY1" fmla="*/ 0 h 696036"/>
                  <a:gd name="connsiteX2" fmla="*/ 4694830 w 4694830"/>
                  <a:gd name="connsiteY2" fmla="*/ 696036 h 696036"/>
                  <a:gd name="connsiteX3" fmla="*/ 0 w 4694830"/>
                  <a:gd name="connsiteY3" fmla="*/ 696036 h 696036"/>
                  <a:gd name="connsiteX4" fmla="*/ 0 w 4694830"/>
                  <a:gd name="connsiteY4" fmla="*/ 0 h 696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830" h="696036">
                    <a:moveTo>
                      <a:pt x="0" y="0"/>
                    </a:moveTo>
                    <a:lnTo>
                      <a:pt x="3889612" y="0"/>
                    </a:lnTo>
                    <a:lnTo>
                      <a:pt x="4694830" y="696036"/>
                    </a:lnTo>
                    <a:lnTo>
                      <a:pt x="0" y="6960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6" name="椭圆 35"/>
          <p:cNvSpPr/>
          <p:nvPr/>
        </p:nvSpPr>
        <p:spPr>
          <a:xfrm>
            <a:off x="8223728" y="989815"/>
            <a:ext cx="3147539" cy="3147537"/>
          </a:xfrm>
          <a:prstGeom prst="ellipse">
            <a:avLst/>
          </a:prstGeom>
          <a:solidFill>
            <a:schemeClr val="bg1">
              <a:alpha val="6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054424" y="781512"/>
            <a:ext cx="3635257" cy="3525141"/>
            <a:chOff x="3767431" y="1170966"/>
            <a:chExt cx="4657138" cy="4516068"/>
          </a:xfrm>
        </p:grpSpPr>
        <p:sp>
          <p:nvSpPr>
            <p:cNvPr id="39" name="椭圆 38"/>
            <p:cNvSpPr/>
            <p:nvPr/>
          </p:nvSpPr>
          <p:spPr>
            <a:xfrm>
              <a:off x="3767431" y="1170966"/>
              <a:ext cx="4516071" cy="4516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17837" y="2050662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8098121" y="3720128"/>
              <a:ext cx="326448" cy="326448"/>
            </a:xfrm>
            <a:prstGeom prst="ellipse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8483647" y="2565823"/>
            <a:ext cx="2666695" cy="1200325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kumimoji="1"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kumimoji="1"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92D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341" y="1231430"/>
            <a:ext cx="1317255" cy="1311674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986555" y="2340428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027905" y="3187352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1027904" y="3976043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部署启动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027903" y="4795406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1019093" y="5651300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团队分工</a:t>
            </a:r>
          </a:p>
        </p:txBody>
      </p:sp>
    </p:spTree>
    <p:extLst>
      <p:ext uri="{BB962C8B-B14F-4D97-AF65-F5344CB8AC3E}">
        <p14:creationId xmlns:p14="http://schemas.microsoft.com/office/powerpoint/2010/main" val="66868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11" dur="3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实验简介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47984" y="1259704"/>
            <a:ext cx="10050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本次实验要求实现一个在线聊天室，实现在线用户之间信息交换的功能。需满足以下几项基本要求：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188926" y="2361289"/>
            <a:ext cx="10221195" cy="3655124"/>
            <a:chOff x="1188926" y="2361289"/>
            <a:chExt cx="10221195" cy="3655124"/>
          </a:xfrm>
        </p:grpSpPr>
        <p:sp>
          <p:nvSpPr>
            <p:cNvPr id="13" name="文本框 12"/>
            <p:cNvSpPr txBox="1"/>
            <p:nvPr/>
          </p:nvSpPr>
          <p:spPr>
            <a:xfrm>
              <a:off x="1602790" y="2361289"/>
              <a:ext cx="4358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构建一个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和若干个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客户机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02788" y="2891294"/>
              <a:ext cx="61462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每一台客户机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都可以与服务器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和其他客户机连接；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602788" y="3421299"/>
              <a:ext cx="94246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每一台客户机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都可以通过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获得其他客户机发来的信息，并显示哪一台客户机在线，使用的是什么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等；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2788" y="4255559"/>
              <a:ext cx="95959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可以支持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群聊功能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。每一台客户机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可以通过服务器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的群聊天室与其他客户机通信，即既可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接收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信息，也可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发送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信息；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02788" y="5089819"/>
              <a:ext cx="98073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P2P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聊天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：客户机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通过选择在线的用户并进行连接，通过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P2P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的模式收发信息。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02788" y="5616303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拓展功能：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文件传输</a:t>
              </a: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8928" y="2390688"/>
              <a:ext cx="323353" cy="323353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8928" y="2929672"/>
              <a:ext cx="323353" cy="32335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61" y="3468656"/>
              <a:ext cx="323353" cy="323353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8927" y="4307627"/>
              <a:ext cx="323353" cy="323353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88926" y="5133346"/>
              <a:ext cx="323353" cy="32335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90457" y="5672330"/>
              <a:ext cx="323353" cy="323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264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7021" y="1219946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服务器设计思路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07021" y="1960395"/>
            <a:ext cx="9142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一共有两台服务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，一台聊天服务器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ChatServer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和一台文件服务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器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FileServer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1939422" y="2957342"/>
            <a:ext cx="2248680" cy="954107"/>
            <a:chOff x="2358887" y="1491483"/>
            <a:chExt cx="2248680" cy="954107"/>
          </a:xfrm>
        </p:grpSpPr>
        <p:sp>
          <p:nvSpPr>
            <p:cNvPr id="6" name="矩形 5"/>
            <p:cNvSpPr/>
            <p:nvPr/>
          </p:nvSpPr>
          <p:spPr>
            <a:xfrm>
              <a:off x="2358887" y="1644142"/>
              <a:ext cx="2248680" cy="801448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21900" y="1491483"/>
              <a:ext cx="21856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28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ChatServer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31847" y="4269745"/>
            <a:ext cx="4263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主要负责转发聊天内容和用户信息给所有用户，用于支持跟进用户信息功能和群聊功能。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135018" y="2957341"/>
            <a:ext cx="2248680" cy="954107"/>
            <a:chOff x="2358887" y="1491483"/>
            <a:chExt cx="2248680" cy="954107"/>
          </a:xfrm>
        </p:grpSpPr>
        <p:sp>
          <p:nvSpPr>
            <p:cNvPr id="11" name="矩形 10"/>
            <p:cNvSpPr/>
            <p:nvPr/>
          </p:nvSpPr>
          <p:spPr>
            <a:xfrm>
              <a:off x="2358887" y="1644142"/>
              <a:ext cx="2248680" cy="801448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21900" y="1491483"/>
              <a:ext cx="2185667" cy="824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28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FileServer</a:t>
              </a:r>
              <a:endPara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6158949" y="4269745"/>
            <a:ext cx="42638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FileServer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主要为整个应用提供传输文件服务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器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，包括群发文件和私发文件。</a:t>
            </a:r>
          </a:p>
        </p:txBody>
      </p:sp>
    </p:spTree>
    <p:extLst>
      <p:ext uri="{BB962C8B-B14F-4D97-AF65-F5344CB8AC3E}">
        <p14:creationId xmlns:p14="http://schemas.microsoft.com/office/powerpoint/2010/main" val="182867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7021" y="1219946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客户端设计思路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07021" y="1960395"/>
            <a:ext cx="4182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客户端主要分为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个部分，分别是：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039543" y="3189503"/>
            <a:ext cx="2849810" cy="1323439"/>
            <a:chOff x="1181054" y="3202755"/>
            <a:chExt cx="2849810" cy="1323439"/>
          </a:xfrm>
        </p:grpSpPr>
        <p:sp>
          <p:nvSpPr>
            <p:cNvPr id="14" name="文本框 13"/>
            <p:cNvSpPr txBox="1"/>
            <p:nvPr/>
          </p:nvSpPr>
          <p:spPr>
            <a:xfrm>
              <a:off x="1281393" y="3202755"/>
              <a:ext cx="27494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4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群聊和私聊</a:t>
              </a:r>
              <a:endPara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181054" y="3510345"/>
              <a:ext cx="2849809" cy="929343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985920" y="3331123"/>
            <a:ext cx="3121145" cy="1094947"/>
            <a:chOff x="1181054" y="3344741"/>
            <a:chExt cx="3121145" cy="1094947"/>
          </a:xfrm>
        </p:grpSpPr>
        <p:sp>
          <p:nvSpPr>
            <p:cNvPr id="20" name="文本框 19"/>
            <p:cNvSpPr txBox="1"/>
            <p:nvPr/>
          </p:nvSpPr>
          <p:spPr>
            <a:xfrm>
              <a:off x="1268141" y="3344741"/>
              <a:ext cx="3007555" cy="928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与</a:t>
              </a:r>
              <a:r>
                <a: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层的交互</a:t>
              </a:r>
              <a:endPara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181054" y="3510345"/>
              <a:ext cx="3121145" cy="929343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773909" y="3255397"/>
            <a:ext cx="2227117" cy="1170673"/>
            <a:chOff x="1181055" y="3269015"/>
            <a:chExt cx="2227117" cy="1170673"/>
          </a:xfrm>
        </p:grpSpPr>
        <p:sp>
          <p:nvSpPr>
            <p:cNvPr id="23" name="文本框 22"/>
            <p:cNvSpPr txBox="1"/>
            <p:nvPr/>
          </p:nvSpPr>
          <p:spPr>
            <a:xfrm>
              <a:off x="1281393" y="3269015"/>
              <a:ext cx="2031325" cy="103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文件传输</a:t>
              </a:r>
              <a:endPara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181055" y="3510345"/>
              <a:ext cx="2227117" cy="929343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1057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7021" y="1219946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790" y="1219946"/>
            <a:ext cx="7336321" cy="54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7021" y="1219946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程序结构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25781" y="4918336"/>
            <a:ext cx="122825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27" y="2811840"/>
            <a:ext cx="3364766" cy="189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5739429" y="4918336"/>
            <a:ext cx="122825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598" y="3010624"/>
            <a:ext cx="2813264" cy="14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9225024" y="4885698"/>
            <a:ext cx="1424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用户程序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164" y="2811841"/>
            <a:ext cx="3164563" cy="189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892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774153" y="1814131"/>
            <a:ext cx="2831843" cy="3660106"/>
            <a:chOff x="1517807" y="1623392"/>
            <a:chExt cx="2831843" cy="3660106"/>
          </a:xfrm>
        </p:grpSpPr>
        <p:sp>
          <p:nvSpPr>
            <p:cNvPr id="2" name="椭圆 1"/>
            <p:cNvSpPr/>
            <p:nvPr/>
          </p:nvSpPr>
          <p:spPr>
            <a:xfrm>
              <a:off x="1517807" y="3034750"/>
              <a:ext cx="837390" cy="83739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/>
                <a:t>S</a:t>
              </a:r>
              <a:endParaRPr lang="zh-CN" altLang="en-US" b="1" dirty="0"/>
            </a:p>
          </p:txBody>
        </p:sp>
        <p:sp>
          <p:nvSpPr>
            <p:cNvPr id="4" name="椭圆 3"/>
            <p:cNvSpPr/>
            <p:nvPr/>
          </p:nvSpPr>
          <p:spPr>
            <a:xfrm>
              <a:off x="1517807" y="1623392"/>
              <a:ext cx="837390" cy="83739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/>
                <a:t>C</a:t>
              </a:r>
              <a:endParaRPr lang="zh-CN" altLang="en-US" b="1" dirty="0"/>
            </a:p>
          </p:txBody>
        </p:sp>
        <p:sp>
          <p:nvSpPr>
            <p:cNvPr id="5" name="椭圆 4"/>
            <p:cNvSpPr/>
            <p:nvPr/>
          </p:nvSpPr>
          <p:spPr>
            <a:xfrm>
              <a:off x="1517807" y="4446108"/>
              <a:ext cx="837390" cy="83739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/>
                <a:t>C</a:t>
              </a:r>
              <a:endParaRPr lang="zh-CN" altLang="en-US" b="1" dirty="0"/>
            </a:p>
          </p:txBody>
        </p:sp>
        <p:sp>
          <p:nvSpPr>
            <p:cNvPr id="6" name="椭圆 5"/>
            <p:cNvSpPr/>
            <p:nvPr/>
          </p:nvSpPr>
          <p:spPr>
            <a:xfrm>
              <a:off x="3512260" y="1623392"/>
              <a:ext cx="837390" cy="83739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/>
                <a:t>C</a:t>
              </a:r>
              <a:endParaRPr lang="zh-CN" altLang="en-US" b="1" dirty="0"/>
            </a:p>
          </p:txBody>
        </p:sp>
        <p:sp>
          <p:nvSpPr>
            <p:cNvPr id="8" name="椭圆 7"/>
            <p:cNvSpPr/>
            <p:nvPr/>
          </p:nvSpPr>
          <p:spPr>
            <a:xfrm>
              <a:off x="3512260" y="4446108"/>
              <a:ext cx="837390" cy="83739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/>
                <a:t>C</a:t>
              </a:r>
              <a:endParaRPr lang="zh-CN" altLang="en-US" b="1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3512260" y="3034750"/>
              <a:ext cx="837390" cy="837390"/>
            </a:xfrm>
            <a:prstGeom prst="ellipse">
              <a:avLst/>
            </a:prstGeom>
            <a:solidFill>
              <a:srgbClr val="3B3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/>
                <a:t>FS</a:t>
              </a:r>
              <a:endParaRPr lang="zh-CN" altLang="en-US" sz="1200" b="1" dirty="0"/>
            </a:p>
          </p:txBody>
        </p:sp>
        <p:cxnSp>
          <p:nvCxnSpPr>
            <p:cNvPr id="10" name="直接连接符 9"/>
            <p:cNvCxnSpPr>
              <a:stCxn id="4" idx="4"/>
              <a:endCxn id="2" idx="0"/>
            </p:cNvCxnSpPr>
            <p:nvPr/>
          </p:nvCxnSpPr>
          <p:spPr>
            <a:xfrm>
              <a:off x="1936502" y="2460782"/>
              <a:ext cx="0" cy="573968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stCxn id="2" idx="4"/>
              <a:endCxn id="5" idx="0"/>
            </p:cNvCxnSpPr>
            <p:nvPr/>
          </p:nvCxnSpPr>
          <p:spPr>
            <a:xfrm>
              <a:off x="1936502" y="3872140"/>
              <a:ext cx="0" cy="573968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6" idx="4"/>
              <a:endCxn id="9" idx="0"/>
            </p:cNvCxnSpPr>
            <p:nvPr/>
          </p:nvCxnSpPr>
          <p:spPr>
            <a:xfrm>
              <a:off x="3930955" y="2460782"/>
              <a:ext cx="0" cy="573968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9" idx="4"/>
              <a:endCxn id="8" idx="0"/>
            </p:cNvCxnSpPr>
            <p:nvPr/>
          </p:nvCxnSpPr>
          <p:spPr>
            <a:xfrm>
              <a:off x="3930955" y="3872140"/>
              <a:ext cx="0" cy="573968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2" idx="5"/>
              <a:endCxn id="8" idx="1"/>
            </p:cNvCxnSpPr>
            <p:nvPr/>
          </p:nvCxnSpPr>
          <p:spPr>
            <a:xfrm>
              <a:off x="2232564" y="3749507"/>
              <a:ext cx="1402329" cy="819234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9" idx="3"/>
              <a:endCxn id="5" idx="7"/>
            </p:cNvCxnSpPr>
            <p:nvPr/>
          </p:nvCxnSpPr>
          <p:spPr>
            <a:xfrm flipH="1">
              <a:off x="2232564" y="3749507"/>
              <a:ext cx="1402329" cy="819234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4" idx="5"/>
              <a:endCxn id="9" idx="1"/>
            </p:cNvCxnSpPr>
            <p:nvPr/>
          </p:nvCxnSpPr>
          <p:spPr>
            <a:xfrm>
              <a:off x="2232564" y="2338149"/>
              <a:ext cx="1402329" cy="819234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6" idx="3"/>
              <a:endCxn id="2" idx="7"/>
            </p:cNvCxnSpPr>
            <p:nvPr/>
          </p:nvCxnSpPr>
          <p:spPr>
            <a:xfrm flipH="1">
              <a:off x="2232564" y="2338149"/>
              <a:ext cx="1402329" cy="819234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4" idx="6"/>
              <a:endCxn id="6" idx="2"/>
            </p:cNvCxnSpPr>
            <p:nvPr/>
          </p:nvCxnSpPr>
          <p:spPr>
            <a:xfrm>
              <a:off x="2355197" y="2042087"/>
              <a:ext cx="1157063" cy="0"/>
            </a:xfrm>
            <a:prstGeom prst="straightConnector1">
              <a:avLst/>
            </a:prstGeom>
            <a:ln w="57150">
              <a:solidFill>
                <a:srgbClr val="3B3838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4893423" y="5857128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整个网络的拓扑图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907021" y="1219946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基本模型图</a:t>
            </a:r>
          </a:p>
        </p:txBody>
      </p:sp>
    </p:spTree>
    <p:extLst>
      <p:ext uri="{BB962C8B-B14F-4D97-AF65-F5344CB8AC3E}">
        <p14:creationId xmlns:p14="http://schemas.microsoft.com/office/powerpoint/2010/main" val="2547034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957527" y="250371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实验设计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2251648" y="5683267"/>
            <a:ext cx="164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群聊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957527" y="2041667"/>
            <a:ext cx="4119700" cy="3125844"/>
            <a:chOff x="5430525" y="1755264"/>
            <a:chExt cx="4119700" cy="3125844"/>
          </a:xfrm>
        </p:grpSpPr>
        <p:grpSp>
          <p:nvGrpSpPr>
            <p:cNvPr id="38" name="组合 37"/>
            <p:cNvGrpSpPr/>
            <p:nvPr/>
          </p:nvGrpSpPr>
          <p:grpSpPr>
            <a:xfrm>
              <a:off x="5430525" y="1755264"/>
              <a:ext cx="4119700" cy="3125844"/>
              <a:chOff x="656805" y="1748638"/>
              <a:chExt cx="4119700" cy="3125844"/>
            </a:xfrm>
          </p:grpSpPr>
          <p:sp>
            <p:nvSpPr>
              <p:cNvPr id="39" name="椭圆 38"/>
              <p:cNvSpPr/>
              <p:nvPr/>
            </p:nvSpPr>
            <p:spPr>
              <a:xfrm>
                <a:off x="2297960" y="2902330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/>
                  <a:t>S</a:t>
                </a:r>
                <a:endParaRPr lang="zh-CN" altLang="en-US" b="1" dirty="0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656805" y="2902330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/>
                  <a:t>C</a:t>
                </a:r>
                <a:endParaRPr lang="zh-CN" altLang="en-US" b="1" dirty="0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173386" y="4037092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/>
                  <a:t>C</a:t>
                </a:r>
                <a:endParaRPr lang="zh-CN" altLang="en-US" b="1" dirty="0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173386" y="1748638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/>
                  <a:t>C</a:t>
                </a:r>
                <a:endParaRPr lang="zh-CN" altLang="en-US" b="1" dirty="0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3939115" y="2897063"/>
                <a:ext cx="837390" cy="837390"/>
              </a:xfrm>
              <a:prstGeom prst="ellipse">
                <a:avLst/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000" b="1" dirty="0"/>
                  <a:t>C</a:t>
                </a:r>
                <a:endParaRPr lang="zh-CN" altLang="en-US" b="1" dirty="0"/>
              </a:p>
            </p:txBody>
          </p:sp>
        </p:grpSp>
        <p:cxnSp>
          <p:nvCxnSpPr>
            <p:cNvPr id="61" name="直接箭头连接符 60"/>
            <p:cNvCxnSpPr>
              <a:stCxn id="40" idx="6"/>
              <a:endCxn id="39" idx="2"/>
            </p:cNvCxnSpPr>
            <p:nvPr/>
          </p:nvCxnSpPr>
          <p:spPr>
            <a:xfrm>
              <a:off x="6267915" y="3327651"/>
              <a:ext cx="803765" cy="0"/>
            </a:xfrm>
            <a:prstGeom prst="straightConnector1">
              <a:avLst/>
            </a:prstGeom>
            <a:ln w="57150">
              <a:solidFill>
                <a:srgbClr val="3B38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>
              <a:stCxn id="39" idx="7"/>
              <a:endCxn id="42" idx="4"/>
            </p:cNvCxnSpPr>
            <p:nvPr/>
          </p:nvCxnSpPr>
          <p:spPr>
            <a:xfrm flipV="1">
              <a:off x="7786437" y="2592654"/>
              <a:ext cx="579364" cy="438935"/>
            </a:xfrm>
            <a:prstGeom prst="straightConnector1">
              <a:avLst/>
            </a:prstGeom>
            <a:ln w="57150">
              <a:solidFill>
                <a:srgbClr val="3B38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>
              <a:stCxn id="39" idx="6"/>
              <a:endCxn id="43" idx="2"/>
            </p:cNvCxnSpPr>
            <p:nvPr/>
          </p:nvCxnSpPr>
          <p:spPr>
            <a:xfrm flipV="1">
              <a:off x="7909070" y="3322384"/>
              <a:ext cx="803765" cy="5267"/>
            </a:xfrm>
            <a:prstGeom prst="straightConnector1">
              <a:avLst/>
            </a:prstGeom>
            <a:ln w="57150">
              <a:solidFill>
                <a:srgbClr val="3B38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>
              <a:stCxn id="39" idx="5"/>
              <a:endCxn id="41" idx="0"/>
            </p:cNvCxnSpPr>
            <p:nvPr/>
          </p:nvCxnSpPr>
          <p:spPr>
            <a:xfrm>
              <a:off x="7786437" y="3623713"/>
              <a:ext cx="579364" cy="420005"/>
            </a:xfrm>
            <a:prstGeom prst="straightConnector1">
              <a:avLst/>
            </a:prstGeom>
            <a:ln w="57150">
              <a:solidFill>
                <a:srgbClr val="3B383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7797683" y="5687465"/>
            <a:ext cx="1641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私聊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503562" y="2045865"/>
            <a:ext cx="4119700" cy="3125844"/>
            <a:chOff x="6503562" y="1754321"/>
            <a:chExt cx="4119700" cy="3125844"/>
          </a:xfrm>
        </p:grpSpPr>
        <p:grpSp>
          <p:nvGrpSpPr>
            <p:cNvPr id="45" name="组合 44"/>
            <p:cNvGrpSpPr/>
            <p:nvPr/>
          </p:nvGrpSpPr>
          <p:grpSpPr>
            <a:xfrm>
              <a:off x="6503562" y="1754321"/>
              <a:ext cx="4119700" cy="3125844"/>
              <a:chOff x="5430525" y="1755264"/>
              <a:chExt cx="4119700" cy="3125844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5430525" y="1755264"/>
                <a:ext cx="4119700" cy="3125844"/>
                <a:chOff x="656805" y="1748638"/>
                <a:chExt cx="4119700" cy="3125844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2297960" y="2902330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S</a:t>
                  </a:r>
                  <a:endParaRPr lang="zh-CN" altLang="en-US" b="1" dirty="0"/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656805" y="2902330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C</a:t>
                  </a:r>
                  <a:endParaRPr lang="zh-CN" altLang="en-US" b="1" dirty="0"/>
                </a:p>
              </p:txBody>
            </p:sp>
            <p:sp>
              <p:nvSpPr>
                <p:cNvPr id="53" name="椭圆 52"/>
                <p:cNvSpPr/>
                <p:nvPr/>
              </p:nvSpPr>
              <p:spPr>
                <a:xfrm>
                  <a:off x="3173386" y="4037092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C</a:t>
                  </a:r>
                  <a:endParaRPr lang="zh-CN" altLang="en-US" b="1" dirty="0"/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3173386" y="1748638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C</a:t>
                  </a:r>
                  <a:endParaRPr lang="zh-CN" altLang="en-US" b="1" dirty="0"/>
                </a:p>
              </p:txBody>
            </p:sp>
            <p:sp>
              <p:nvSpPr>
                <p:cNvPr id="55" name="椭圆 54"/>
                <p:cNvSpPr/>
                <p:nvPr/>
              </p:nvSpPr>
              <p:spPr>
                <a:xfrm>
                  <a:off x="3939115" y="2897063"/>
                  <a:ext cx="837390" cy="837390"/>
                </a:xfrm>
                <a:prstGeom prst="ellipse">
                  <a:avLst/>
                </a:prstGeom>
                <a:solidFill>
                  <a:srgbClr val="3B38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000" b="1" dirty="0"/>
                    <a:t>C</a:t>
                  </a:r>
                  <a:endParaRPr lang="zh-CN" altLang="en-US" b="1" dirty="0"/>
                </a:p>
              </p:txBody>
            </p:sp>
          </p:grpSp>
          <p:cxnSp>
            <p:nvCxnSpPr>
              <p:cNvPr id="47" name="直接箭头连接符 46"/>
              <p:cNvCxnSpPr>
                <a:stCxn id="52" idx="6"/>
                <a:endCxn id="51" idx="2"/>
              </p:cNvCxnSpPr>
              <p:nvPr/>
            </p:nvCxnSpPr>
            <p:spPr>
              <a:xfrm>
                <a:off x="6267915" y="3327651"/>
                <a:ext cx="803765" cy="0"/>
              </a:xfrm>
              <a:prstGeom prst="straightConnector1">
                <a:avLst/>
              </a:prstGeom>
              <a:ln w="57150">
                <a:solidFill>
                  <a:srgbClr val="3B38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51" idx="5"/>
                <a:endCxn id="53" idx="0"/>
              </p:cNvCxnSpPr>
              <p:nvPr/>
            </p:nvCxnSpPr>
            <p:spPr>
              <a:xfrm>
                <a:off x="7786437" y="3623713"/>
                <a:ext cx="579364" cy="420005"/>
              </a:xfrm>
              <a:prstGeom prst="straightConnector1">
                <a:avLst/>
              </a:prstGeom>
              <a:ln w="57150">
                <a:solidFill>
                  <a:srgbClr val="3B383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接连接符 55"/>
            <p:cNvCxnSpPr>
              <a:stCxn id="54" idx="4"/>
              <a:endCxn id="51" idx="7"/>
            </p:cNvCxnSpPr>
            <p:nvPr/>
          </p:nvCxnSpPr>
          <p:spPr>
            <a:xfrm flipH="1">
              <a:off x="8859474" y="2591711"/>
              <a:ext cx="579364" cy="438935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stCxn id="55" idx="2"/>
              <a:endCxn id="51" idx="6"/>
            </p:cNvCxnSpPr>
            <p:nvPr/>
          </p:nvCxnSpPr>
          <p:spPr>
            <a:xfrm flipH="1">
              <a:off x="8982107" y="3321441"/>
              <a:ext cx="803765" cy="5267"/>
            </a:xfrm>
            <a:prstGeom prst="line">
              <a:avLst/>
            </a:prstGeom>
            <a:ln w="57150">
              <a:solidFill>
                <a:srgbClr val="3B383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/>
        </p:nvSpPr>
        <p:spPr>
          <a:xfrm>
            <a:off x="907021" y="1219946"/>
            <a:ext cx="283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基本模型图</a:t>
            </a:r>
          </a:p>
        </p:txBody>
      </p:sp>
    </p:spTree>
    <p:extLst>
      <p:ext uri="{BB962C8B-B14F-4D97-AF65-F5344CB8AC3E}">
        <p14:creationId xmlns:p14="http://schemas.microsoft.com/office/powerpoint/2010/main" val="1783383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552</Words>
  <Application>Microsoft Office PowerPoint</Application>
  <PresentationFormat>宽屏</PresentationFormat>
  <Paragraphs>117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Guo Yonglin</dc:creator>
  <cp:lastModifiedBy>Yunzhao Tong</cp:lastModifiedBy>
  <cp:revision>43</cp:revision>
  <dcterms:created xsi:type="dcterms:W3CDTF">2016-10-24T07:28:43Z</dcterms:created>
  <dcterms:modified xsi:type="dcterms:W3CDTF">2016-11-01T03:11:34Z</dcterms:modified>
</cp:coreProperties>
</file>